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20"/>
  </p:notesMasterIdLst>
  <p:sldIdLst>
    <p:sldId id="338" r:id="rId2"/>
    <p:sldId id="286" r:id="rId3"/>
    <p:sldId id="337" r:id="rId4"/>
    <p:sldId id="33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34" r:id="rId13"/>
    <p:sldId id="335" r:id="rId14"/>
    <p:sldId id="325" r:id="rId15"/>
    <p:sldId id="331" r:id="rId16"/>
    <p:sldId id="328" r:id="rId17"/>
    <p:sldId id="333" r:id="rId18"/>
    <p:sldId id="327" r:id="rId19"/>
  </p:sldIdLst>
  <p:sldSz cx="9144000" cy="6858000" type="screen4x3"/>
  <p:notesSz cx="6796088" cy="992505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3818" autoAdjust="0"/>
  </p:normalViewPr>
  <p:slideViewPr>
    <p:cSldViewPr snapToGrid="0">
      <p:cViewPr varScale="1">
        <p:scale>
          <a:sx n="81" d="100"/>
          <a:sy n="81" d="100"/>
        </p:scale>
        <p:origin x="151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704D9-2D49-4D3E-96C8-92989687FA05}" type="datetimeFigureOut">
              <a:rPr lang="et-EE" smtClean="0"/>
              <a:t>16.04.2022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71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481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0491F-5476-4323-AC1C-B9F77E4D038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748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0491F-5476-4323-AC1C-B9F77E4D0388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4706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28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8160" cy="1434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1897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77400"/>
            <a:ext cx="8228160" cy="1897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71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8160" cy="1434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1897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160" y="1600200"/>
            <a:ext cx="4015080" cy="1897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160" y="3677400"/>
            <a:ext cx="4015080" cy="1897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77400"/>
            <a:ext cx="4015080" cy="1897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05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8160" cy="1434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1897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3160" y="1600200"/>
            <a:ext cx="4015080" cy="1897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8" name="Pilt 37"/>
          <p:cNvPicPr/>
          <p:nvPr/>
        </p:nvPicPr>
        <p:blipFill>
          <a:blip r:embed="rId2"/>
          <a:stretch>
            <a:fillRect/>
          </a:stretch>
        </p:blipFill>
        <p:spPr>
          <a:xfrm>
            <a:off x="5491800" y="367704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9" name="Pilt 3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5840" y="3677040"/>
            <a:ext cx="2377440" cy="1896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24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t-EE"/>
              <a:t>Klõpsake juhtslaidi alapealkirja laadi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075C-0F2A-4B9F-A645-BDAA2EEB5400}" type="datetimeFigureOut">
              <a:rPr lang="et-EE" smtClean="0"/>
              <a:t>16.04.2022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25E5-7674-484E-99C5-ABFE4F8CD1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5071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8160" cy="1434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16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4183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8160" cy="1434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397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945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8160" cy="1434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397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160" y="1600200"/>
            <a:ext cx="4015080" cy="397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4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8160" cy="1434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3485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128520"/>
            <a:ext cx="8228160" cy="544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96953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8160" cy="1434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1897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77400"/>
            <a:ext cx="4015080" cy="1897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160" y="1600200"/>
            <a:ext cx="4015080" cy="397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29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8160" cy="1434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397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160" y="1600200"/>
            <a:ext cx="4015080" cy="1897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160" y="3677400"/>
            <a:ext cx="4015080" cy="1897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985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8160" cy="1434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1897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160" y="1600200"/>
            <a:ext cx="4015080" cy="1897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77400"/>
            <a:ext cx="8227800" cy="1897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273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8160" cy="1433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t-EE"/>
              <a:t>Click to edit the title text format</a:t>
            </a:r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Font typeface="Arial"/>
              <a:buChar char="•"/>
            </a:pPr>
            <a:r>
              <a:rPr lang="et-EE"/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t-EE"/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t-EE"/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t-EE"/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t-EE"/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t-EE"/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t-EE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1920" cy="4748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400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3720" y="6245280"/>
            <a:ext cx="2894040" cy="4748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GB" sz="1400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5280"/>
            <a:ext cx="2132280" cy="4748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366D88DC-C62B-4F74-8F70-0C0AC007D500}" type="slidenum">
              <a:rPr lang="en-GB" sz="1400"/>
              <a:t>‹#›</a:t>
            </a:fld>
            <a:endParaRPr/>
          </a:p>
        </p:txBody>
      </p:sp>
      <p:pic>
        <p:nvPicPr>
          <p:cNvPr id="5" name="Pilt 4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03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t-EE" sz="2400" b="1" dirty="0">
                <a:solidFill>
                  <a:prstClr val="black"/>
                </a:solidFill>
              </a:rPr>
              <a:t>Alutaguse valla haridusvõrgu hetkeolukord</a:t>
            </a:r>
            <a:br>
              <a:rPr lang="et-EE" sz="2400" b="1" dirty="0">
                <a:solidFill>
                  <a:prstClr val="black"/>
                </a:solidFill>
              </a:rPr>
            </a:b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b="1" dirty="0" smtClean="0"/>
              <a:t>Tauno </a:t>
            </a:r>
            <a:r>
              <a:rPr lang="et-EE" b="1" dirty="0" err="1" smtClean="0"/>
              <a:t>Võhmar</a:t>
            </a:r>
            <a:endParaRPr lang="et-EE" b="1" dirty="0" smtClean="0"/>
          </a:p>
          <a:p>
            <a:r>
              <a:rPr lang="et-EE" b="1" dirty="0" err="1" smtClean="0"/>
              <a:t>Vallavnem</a:t>
            </a:r>
            <a:endParaRPr lang="et-EE" b="1" dirty="0" smtClean="0"/>
          </a:p>
          <a:p>
            <a:r>
              <a:rPr lang="et-EE" b="1" dirty="0" smtClean="0"/>
              <a:t>15.02.2022</a:t>
            </a:r>
          </a:p>
          <a:p>
            <a:endParaRPr lang="et-EE" sz="2400" b="1" dirty="0"/>
          </a:p>
        </p:txBody>
      </p:sp>
    </p:spTree>
    <p:extLst>
      <p:ext uri="{BB962C8B-B14F-4D97-AF65-F5344CB8AC3E}">
        <p14:creationId xmlns:p14="http://schemas.microsoft.com/office/powerpoint/2010/main" val="849858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6BC3142-3A7D-40C3-88FA-E2FCE71C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/>
              <a:t>Alutaguse valla õpilased teistes koolides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D2B1D3E-38D4-4180-BF8B-71F374D6F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122115"/>
              </p:ext>
            </p:extLst>
          </p:nvPr>
        </p:nvGraphicFramePr>
        <p:xfrm>
          <a:off x="162560" y="1198880"/>
          <a:ext cx="8839199" cy="5530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3343">
                  <a:extLst>
                    <a:ext uri="{9D8B030D-6E8A-4147-A177-3AD203B41FA5}">
                      <a16:colId xmlns:a16="http://schemas.microsoft.com/office/drawing/2014/main" val="3740342307"/>
                    </a:ext>
                  </a:extLst>
                </a:gridCol>
                <a:gridCol w="1441500">
                  <a:extLst>
                    <a:ext uri="{9D8B030D-6E8A-4147-A177-3AD203B41FA5}">
                      <a16:colId xmlns:a16="http://schemas.microsoft.com/office/drawing/2014/main" val="1993717961"/>
                    </a:ext>
                  </a:extLst>
                </a:gridCol>
                <a:gridCol w="1361417">
                  <a:extLst>
                    <a:ext uri="{9D8B030D-6E8A-4147-A177-3AD203B41FA5}">
                      <a16:colId xmlns:a16="http://schemas.microsoft.com/office/drawing/2014/main" val="70248144"/>
                    </a:ext>
                  </a:extLst>
                </a:gridCol>
                <a:gridCol w="800834">
                  <a:extLst>
                    <a:ext uri="{9D8B030D-6E8A-4147-A177-3AD203B41FA5}">
                      <a16:colId xmlns:a16="http://schemas.microsoft.com/office/drawing/2014/main" val="3993452925"/>
                    </a:ext>
                  </a:extLst>
                </a:gridCol>
                <a:gridCol w="1062105">
                  <a:extLst>
                    <a:ext uri="{9D8B030D-6E8A-4147-A177-3AD203B41FA5}">
                      <a16:colId xmlns:a16="http://schemas.microsoft.com/office/drawing/2014/main" val="3381017354"/>
                    </a:ext>
                  </a:extLst>
                </a:gridCol>
              </a:tblGrid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Jõgeva Täiskasvanute Keskkool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2249673963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Jõhvi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2577207861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Kohtla-Järve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14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14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3331217253"/>
                  </a:ext>
                </a:extLst>
              </a:tr>
              <a:tr h="427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Kohtla-Järve Täiskasvanute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2012205226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Lähte Ühisgümnaasium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2527333450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Miina Härma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3365669678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Narva Täiskasvanute 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573281734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Narva Vanalinna Riigikool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3029525754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Noarootsi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3742535478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Nõo Reaalgümnaasium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7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7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178488617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Pärnu Täiskasvanute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1711212375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Rakvere Reaalgümnaasium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803580874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Sillamäe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2392823805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Tallinna Arte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3045289108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Tallinna Täiskasvanute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1558191380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Tapa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118951935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Tartu Jaan Poska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938476616"/>
                  </a:ext>
                </a:extLst>
              </a:tr>
              <a:tr h="446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Tartu Kristjan Jaak Petersoni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228530720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Tartu Tamme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1410857867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Vinni-Pajusti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2860287438"/>
                  </a:ext>
                </a:extLst>
              </a:tr>
              <a:tr h="2450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KOKKU: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53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 dirty="0">
                          <a:effectLst/>
                        </a:rPr>
                        <a:t>36</a:t>
                      </a:r>
                      <a:endParaRPr lang="et-E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60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 dirty="0">
                          <a:effectLst/>
                        </a:rPr>
                        <a:t>149</a:t>
                      </a:r>
                      <a:endParaRPr lang="et-E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3481643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44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B90754C-B86D-4B56-BC00-7173CD6E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20"/>
            <a:ext cx="8228160" cy="1425960"/>
          </a:xfrm>
        </p:spPr>
        <p:txBody>
          <a:bodyPr/>
          <a:lstStyle/>
          <a:p>
            <a:r>
              <a:rPr lang="et-EE" sz="3600" dirty="0"/>
              <a:t>Alutaguse valla õpilased kutseõppes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7907A2F4-35C1-4652-9DBF-7A7258FB9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649809"/>
              </p:ext>
            </p:extLst>
          </p:nvPr>
        </p:nvGraphicFramePr>
        <p:xfrm>
          <a:off x="121921" y="1219200"/>
          <a:ext cx="8788400" cy="5510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2152">
                  <a:extLst>
                    <a:ext uri="{9D8B030D-6E8A-4147-A177-3AD203B41FA5}">
                      <a16:colId xmlns:a16="http://schemas.microsoft.com/office/drawing/2014/main" val="444660108"/>
                    </a:ext>
                  </a:extLst>
                </a:gridCol>
                <a:gridCol w="2256248">
                  <a:extLst>
                    <a:ext uri="{9D8B030D-6E8A-4147-A177-3AD203B41FA5}">
                      <a16:colId xmlns:a16="http://schemas.microsoft.com/office/drawing/2014/main" val="3506878388"/>
                    </a:ext>
                  </a:extLst>
                </a:gridCol>
              </a:tblGrid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KUTSEÕPPE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ARV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1263305958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Haapsalu Kutsehariduskeskus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2840719890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Ida-Virumaa Kutsehariduskeskus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45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1737146819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Järvamaa Kutsehariduskeskus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732437980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Luua Metsanduskool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222515162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Olustvere Teenindus- ja Maamajanduskool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4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1155175301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Pärnumaa Kutsehariduskeskus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3746543237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Rakvere Ametikool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4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2299495337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Räpina Aianduskool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3351751580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Tallinna Ehituskool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2810235224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Tallinna Lasnamäe Mehaanikakool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1987880743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Tallinna Majanduskool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3848874055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Tallinna Polütehnikum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1690104471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Tallinna Teeninduskool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2030684826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Tallinna Tööstushariduskeskus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2157463343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Tartu Kunstikool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496040943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Tartu Rakenduslik Kolledž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16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1825613672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Valgamaa Kutseõppekeskus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134108683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Viljandi Kutseõppekeskus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4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1255066268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Võrumaa Kutsehariduskeskus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1750418111"/>
                  </a:ext>
                </a:extLst>
              </a:tr>
              <a:tr h="2623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KOKKU: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91</a:t>
                      </a:r>
                      <a:endParaRPr lang="et-E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5" marR="40185" marT="0" marB="0" anchor="b"/>
                </a:tc>
                <a:extLst>
                  <a:ext uri="{0D108BD9-81ED-4DB2-BD59-A6C34878D82A}">
                    <a16:rowId xmlns:a16="http://schemas.microsoft.com/office/drawing/2014/main" val="2247954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56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98787F0-6C4C-4165-B3AC-932901ED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/>
              <a:t>Iisaku klassid 2022: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2FC99CD-83D2-49C2-BEFA-63066516FD8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229360"/>
            <a:ext cx="8228160" cy="5262880"/>
          </a:xfrm>
        </p:spPr>
        <p:txBody>
          <a:bodyPr/>
          <a:lstStyle/>
          <a:p>
            <a:r>
              <a:rPr lang="et-EE" sz="2800" dirty="0"/>
              <a:t>1.klass  </a:t>
            </a:r>
            <a:r>
              <a:rPr lang="et-EE" sz="2800" b="1" dirty="0"/>
              <a:t>19 </a:t>
            </a:r>
            <a:r>
              <a:rPr lang="et-EE" sz="2800" dirty="0"/>
              <a:t> teisest </a:t>
            </a:r>
            <a:r>
              <a:rPr lang="et-EE" sz="2800" dirty="0" err="1"/>
              <a:t>KOVst</a:t>
            </a:r>
            <a:r>
              <a:rPr lang="et-EE" sz="2800" dirty="0"/>
              <a:t>  0</a:t>
            </a:r>
          </a:p>
          <a:p>
            <a:r>
              <a:rPr lang="et-EE" sz="2800" dirty="0"/>
              <a:t>2.klass  </a:t>
            </a:r>
            <a:r>
              <a:rPr lang="et-EE" sz="2800" b="1" dirty="0"/>
              <a:t>9   </a:t>
            </a:r>
            <a:r>
              <a:rPr lang="et-EE" sz="2800" dirty="0"/>
              <a:t> teisest </a:t>
            </a:r>
            <a:r>
              <a:rPr lang="et-EE" sz="2800" dirty="0" err="1"/>
              <a:t>KOVst</a:t>
            </a:r>
            <a:r>
              <a:rPr lang="et-EE" sz="2800" dirty="0"/>
              <a:t>  0</a:t>
            </a:r>
          </a:p>
          <a:p>
            <a:r>
              <a:rPr lang="et-EE" sz="2800" dirty="0"/>
              <a:t>3.klass  </a:t>
            </a:r>
            <a:r>
              <a:rPr lang="et-EE" sz="2800" b="1" dirty="0"/>
              <a:t>10 </a:t>
            </a:r>
            <a:r>
              <a:rPr lang="et-EE" sz="2800" dirty="0"/>
              <a:t> teisest </a:t>
            </a:r>
            <a:r>
              <a:rPr lang="et-EE" sz="2800" dirty="0" err="1"/>
              <a:t>KOVst</a:t>
            </a:r>
            <a:r>
              <a:rPr lang="et-EE" sz="2800" dirty="0"/>
              <a:t>  3</a:t>
            </a:r>
          </a:p>
          <a:p>
            <a:r>
              <a:rPr lang="et-EE" sz="2800" dirty="0"/>
              <a:t>4.klass  </a:t>
            </a:r>
            <a:r>
              <a:rPr lang="et-EE" sz="2800" b="1" dirty="0"/>
              <a:t>16 </a:t>
            </a:r>
            <a:r>
              <a:rPr lang="et-EE" sz="2800" dirty="0"/>
              <a:t> teisest </a:t>
            </a:r>
            <a:r>
              <a:rPr lang="et-EE" sz="2800" dirty="0" err="1"/>
              <a:t>KOVst</a:t>
            </a:r>
            <a:r>
              <a:rPr lang="et-EE" sz="2800" dirty="0"/>
              <a:t>  2</a:t>
            </a:r>
          </a:p>
          <a:p>
            <a:r>
              <a:rPr lang="et-EE" sz="2800" dirty="0"/>
              <a:t>5.klass  </a:t>
            </a:r>
            <a:r>
              <a:rPr lang="et-EE" sz="2800" b="1" dirty="0"/>
              <a:t>22</a:t>
            </a:r>
            <a:r>
              <a:rPr lang="et-EE" sz="2800" dirty="0"/>
              <a:t>  teisest </a:t>
            </a:r>
            <a:r>
              <a:rPr lang="et-EE" sz="2800" dirty="0" err="1"/>
              <a:t>KOVst</a:t>
            </a:r>
            <a:r>
              <a:rPr lang="et-EE" sz="2800" dirty="0"/>
              <a:t>  0</a:t>
            </a:r>
          </a:p>
          <a:p>
            <a:r>
              <a:rPr lang="et-EE" sz="2800" dirty="0"/>
              <a:t>6.klass  </a:t>
            </a:r>
            <a:r>
              <a:rPr lang="et-EE" sz="2800" b="1" dirty="0"/>
              <a:t>11 </a:t>
            </a:r>
            <a:r>
              <a:rPr lang="et-EE" sz="2800" dirty="0"/>
              <a:t> teisest </a:t>
            </a:r>
            <a:r>
              <a:rPr lang="et-EE" sz="2800" dirty="0" err="1"/>
              <a:t>KOVst</a:t>
            </a:r>
            <a:r>
              <a:rPr lang="et-EE" sz="2800" dirty="0"/>
              <a:t>  1</a:t>
            </a:r>
          </a:p>
          <a:p>
            <a:r>
              <a:rPr lang="et-EE" sz="2800" dirty="0"/>
              <a:t>7.klass  </a:t>
            </a:r>
            <a:r>
              <a:rPr lang="et-EE" sz="2800" b="1" dirty="0"/>
              <a:t>19 </a:t>
            </a:r>
            <a:r>
              <a:rPr lang="et-EE" sz="2800" dirty="0"/>
              <a:t> teisest </a:t>
            </a:r>
            <a:r>
              <a:rPr lang="et-EE" sz="2800" dirty="0" err="1"/>
              <a:t>KOVst</a:t>
            </a:r>
            <a:r>
              <a:rPr lang="et-EE" sz="2800" dirty="0"/>
              <a:t>  3</a:t>
            </a:r>
          </a:p>
          <a:p>
            <a:r>
              <a:rPr lang="et-EE" sz="2800" dirty="0"/>
              <a:t>8.klass  </a:t>
            </a:r>
            <a:r>
              <a:rPr lang="et-EE" sz="2800" b="1" dirty="0"/>
              <a:t>19 </a:t>
            </a:r>
            <a:r>
              <a:rPr lang="et-EE" sz="2800" dirty="0"/>
              <a:t> teisest </a:t>
            </a:r>
            <a:r>
              <a:rPr lang="et-EE" sz="2800" dirty="0" err="1"/>
              <a:t>KOVst</a:t>
            </a:r>
            <a:r>
              <a:rPr lang="et-EE" sz="2800" dirty="0"/>
              <a:t>  4</a:t>
            </a:r>
          </a:p>
          <a:p>
            <a:r>
              <a:rPr lang="et-EE" sz="2800" dirty="0"/>
              <a:t>9.klass  </a:t>
            </a:r>
            <a:r>
              <a:rPr lang="et-EE" sz="2800" b="1" dirty="0"/>
              <a:t>20</a:t>
            </a:r>
            <a:r>
              <a:rPr lang="et-EE" sz="2800" dirty="0"/>
              <a:t>  teisest </a:t>
            </a:r>
            <a:r>
              <a:rPr lang="et-EE" sz="2800" dirty="0" err="1"/>
              <a:t>KOVst</a:t>
            </a:r>
            <a:r>
              <a:rPr lang="et-EE" sz="2800" dirty="0"/>
              <a:t>  6</a:t>
            </a:r>
          </a:p>
          <a:p>
            <a:r>
              <a:rPr lang="et-EE" sz="2800" b="1" dirty="0"/>
              <a:t>Põhikool kokku: </a:t>
            </a:r>
          </a:p>
          <a:p>
            <a:r>
              <a:rPr lang="et-EE" sz="2800" b="1" dirty="0"/>
              <a:t>           145                        19</a:t>
            </a:r>
          </a:p>
        </p:txBody>
      </p:sp>
    </p:spTree>
    <p:extLst>
      <p:ext uri="{BB962C8B-B14F-4D97-AF65-F5344CB8AC3E}">
        <p14:creationId xmlns:p14="http://schemas.microsoft.com/office/powerpoint/2010/main" val="143703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98787F0-6C4C-4165-B3AC-932901ED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/>
              <a:t>Iisaku klassid 2022: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2FC99CD-83D2-49C2-BEFA-63066516FD8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229360"/>
            <a:ext cx="8228160" cy="5262880"/>
          </a:xfrm>
        </p:spPr>
        <p:txBody>
          <a:bodyPr/>
          <a:lstStyle/>
          <a:p>
            <a:r>
              <a:rPr lang="et-EE" sz="2800" dirty="0"/>
              <a:t>10.klass    </a:t>
            </a:r>
            <a:r>
              <a:rPr lang="et-EE" sz="2800" b="1" dirty="0"/>
              <a:t>16 </a:t>
            </a:r>
            <a:r>
              <a:rPr lang="et-EE" sz="2800" dirty="0"/>
              <a:t> teisest </a:t>
            </a:r>
            <a:r>
              <a:rPr lang="et-EE" sz="2800" dirty="0" err="1"/>
              <a:t>KOVst</a:t>
            </a:r>
            <a:r>
              <a:rPr lang="et-EE" sz="2800" dirty="0"/>
              <a:t>  8</a:t>
            </a:r>
          </a:p>
          <a:p>
            <a:r>
              <a:rPr lang="et-EE" sz="2800" dirty="0"/>
              <a:t>11.klass    </a:t>
            </a:r>
            <a:r>
              <a:rPr lang="et-EE" sz="2800" b="1" dirty="0"/>
              <a:t>14 </a:t>
            </a:r>
            <a:r>
              <a:rPr lang="et-EE" sz="2800" dirty="0"/>
              <a:t> teisest </a:t>
            </a:r>
            <a:r>
              <a:rPr lang="et-EE" sz="2800" dirty="0" err="1"/>
              <a:t>KOVst</a:t>
            </a:r>
            <a:r>
              <a:rPr lang="et-EE" sz="2800" dirty="0"/>
              <a:t>  5</a:t>
            </a:r>
          </a:p>
          <a:p>
            <a:r>
              <a:rPr lang="et-EE" sz="2800" dirty="0"/>
              <a:t>12.klass    </a:t>
            </a:r>
            <a:r>
              <a:rPr lang="et-EE" sz="2800" b="1" dirty="0"/>
              <a:t>19 </a:t>
            </a:r>
            <a:r>
              <a:rPr lang="et-EE" sz="2800" dirty="0"/>
              <a:t> teisest </a:t>
            </a:r>
            <a:r>
              <a:rPr lang="et-EE" sz="2800" dirty="0" err="1"/>
              <a:t>KOVst</a:t>
            </a:r>
            <a:r>
              <a:rPr lang="et-EE" sz="2800" dirty="0"/>
              <a:t>  5</a:t>
            </a:r>
          </a:p>
          <a:p>
            <a:r>
              <a:rPr lang="et-EE" sz="2800" b="1" dirty="0"/>
              <a:t>Gümnaasium kokku:</a:t>
            </a:r>
          </a:p>
          <a:p>
            <a:r>
              <a:rPr lang="et-EE" sz="2800" b="1" dirty="0"/>
              <a:t>                 49                         18</a:t>
            </a:r>
          </a:p>
          <a:p>
            <a:r>
              <a:rPr lang="et-EE" sz="2800" dirty="0">
                <a:solidFill>
                  <a:srgbClr val="00B0F0"/>
                </a:solidFill>
              </a:rPr>
              <a:t>sh </a:t>
            </a:r>
            <a:r>
              <a:rPr lang="et-EE" sz="2800" dirty="0" err="1">
                <a:solidFill>
                  <a:srgbClr val="00B0F0"/>
                </a:solidFill>
              </a:rPr>
              <a:t>RHkk</a:t>
            </a:r>
            <a:r>
              <a:rPr lang="et-EE" sz="2800" dirty="0">
                <a:solidFill>
                  <a:srgbClr val="00B0F0"/>
                </a:solidFill>
              </a:rPr>
              <a:t>   13                         12</a:t>
            </a:r>
          </a:p>
          <a:p>
            <a:r>
              <a:rPr lang="et-EE" sz="2800" b="1" dirty="0"/>
              <a:t>Põhikool ja gümnaasium kokku:</a:t>
            </a:r>
          </a:p>
          <a:p>
            <a:r>
              <a:rPr lang="et-EE" sz="2800" b="1" dirty="0"/>
              <a:t>	     </a:t>
            </a:r>
            <a:r>
              <a:rPr lang="et-EE" sz="2800" b="1" dirty="0">
                <a:solidFill>
                  <a:srgbClr val="FF0000"/>
                </a:solidFill>
              </a:rPr>
              <a:t>  </a:t>
            </a:r>
            <a:r>
              <a:rPr lang="et-EE" sz="2800" b="1" dirty="0"/>
              <a:t>194    </a:t>
            </a:r>
            <a:r>
              <a:rPr lang="et-EE" sz="2800" b="1" dirty="0">
                <a:solidFill>
                  <a:srgbClr val="FF0000"/>
                </a:solidFill>
              </a:rPr>
              <a:t>                    </a:t>
            </a:r>
            <a:r>
              <a:rPr lang="et-EE" sz="2800" b="1" dirty="0"/>
              <a:t>37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2033319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>
            <a:extLst>
              <a:ext uri="{FF2B5EF4-FFF2-40B4-BE49-F238E27FC236}">
                <a16:creationId xmlns:a16="http://schemas.microsoft.com/office/drawing/2014/main" id="{B05CAD13-EAA0-4578-8EA7-67070CC8E6D1}"/>
              </a:ext>
            </a:extLst>
          </p:cNvPr>
          <p:cNvSpPr/>
          <p:nvPr/>
        </p:nvSpPr>
        <p:spPr>
          <a:xfrm>
            <a:off x="157480" y="802920"/>
            <a:ext cx="8829040" cy="5537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Iisaku lasteaiast kooli 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t-EE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 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last: 9 Iisakust, Tudulinnast 0. </a:t>
            </a:r>
            <a:b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2023  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last: 9 Iisakust, 3 Tudulinnast. </a:t>
            </a:r>
            <a:b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 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last: 7 Iisakust, 4 Tudulinnast. </a:t>
            </a:r>
            <a:b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  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last: 11 Iisakust, Tudulinnast 0.</a:t>
            </a:r>
            <a:b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2026  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last: 7 Iisakust, 2 Tudulinnast. </a:t>
            </a:r>
            <a:b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2027  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last: 8 Iisakust, 1 Tudulinnast.</a:t>
            </a:r>
          </a:p>
        </p:txBody>
      </p:sp>
    </p:spTree>
    <p:extLst>
      <p:ext uri="{BB962C8B-B14F-4D97-AF65-F5344CB8AC3E}">
        <p14:creationId xmlns:p14="http://schemas.microsoft.com/office/powerpoint/2010/main" val="806338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98787F0-6C4C-4165-B3AC-932901ED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/>
              <a:t>Illuka klassid 2022: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2FC99CD-83D2-49C2-BEFA-63066516FD8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229360"/>
            <a:ext cx="8228160" cy="5262880"/>
          </a:xfrm>
        </p:spPr>
        <p:txBody>
          <a:bodyPr/>
          <a:lstStyle/>
          <a:p>
            <a:r>
              <a:rPr lang="et-EE" sz="3600" dirty="0"/>
              <a:t>1.klass  </a:t>
            </a:r>
            <a:r>
              <a:rPr lang="et-EE" sz="3600" b="1" dirty="0"/>
              <a:t>10 </a:t>
            </a:r>
            <a:r>
              <a:rPr lang="et-EE" sz="3600" dirty="0"/>
              <a:t>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4</a:t>
            </a:r>
          </a:p>
          <a:p>
            <a:r>
              <a:rPr lang="et-EE" sz="3600" dirty="0"/>
              <a:t>2.klass  </a:t>
            </a:r>
            <a:r>
              <a:rPr lang="et-EE" sz="3600" b="1" dirty="0"/>
              <a:t>16 </a:t>
            </a:r>
            <a:r>
              <a:rPr lang="et-EE" sz="3600" dirty="0"/>
              <a:t>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8</a:t>
            </a:r>
          </a:p>
          <a:p>
            <a:r>
              <a:rPr lang="et-EE" sz="3600" dirty="0"/>
              <a:t>3.klass  </a:t>
            </a:r>
            <a:r>
              <a:rPr lang="et-EE" sz="3600" b="1" dirty="0"/>
              <a:t>15 </a:t>
            </a:r>
            <a:r>
              <a:rPr lang="et-EE" sz="3600" dirty="0"/>
              <a:t>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10</a:t>
            </a:r>
          </a:p>
          <a:p>
            <a:r>
              <a:rPr lang="et-EE" sz="3600" dirty="0"/>
              <a:t>4.klass  </a:t>
            </a:r>
            <a:r>
              <a:rPr lang="et-EE" sz="3600" b="1" dirty="0"/>
              <a:t>10 </a:t>
            </a:r>
            <a:r>
              <a:rPr lang="et-EE" sz="3600" dirty="0"/>
              <a:t>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5</a:t>
            </a:r>
          </a:p>
          <a:p>
            <a:r>
              <a:rPr lang="et-EE" sz="3600" dirty="0"/>
              <a:t>5.klass  </a:t>
            </a:r>
            <a:r>
              <a:rPr lang="et-EE" sz="3600" b="1" dirty="0"/>
              <a:t>15</a:t>
            </a:r>
            <a:r>
              <a:rPr lang="et-EE" sz="3600" dirty="0"/>
              <a:t> 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5</a:t>
            </a:r>
          </a:p>
          <a:p>
            <a:r>
              <a:rPr lang="et-EE" sz="3600" dirty="0"/>
              <a:t>6.klass  </a:t>
            </a:r>
            <a:r>
              <a:rPr lang="et-EE" sz="3600" b="1" dirty="0"/>
              <a:t>10</a:t>
            </a:r>
            <a:r>
              <a:rPr lang="et-EE" sz="3600" dirty="0"/>
              <a:t> 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3</a:t>
            </a:r>
          </a:p>
          <a:p>
            <a:r>
              <a:rPr lang="et-EE" sz="3600" dirty="0"/>
              <a:t>7.klass  </a:t>
            </a:r>
            <a:r>
              <a:rPr lang="et-EE" sz="3600" b="1" dirty="0"/>
              <a:t>13 </a:t>
            </a:r>
            <a:r>
              <a:rPr lang="et-EE" sz="3600" dirty="0"/>
              <a:t>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6</a:t>
            </a:r>
          </a:p>
          <a:p>
            <a:r>
              <a:rPr lang="et-EE" sz="3600" dirty="0"/>
              <a:t>8.klass  </a:t>
            </a:r>
            <a:r>
              <a:rPr lang="et-EE" sz="3600" b="1" dirty="0"/>
              <a:t>10 </a:t>
            </a:r>
            <a:r>
              <a:rPr lang="et-EE" sz="3600" dirty="0"/>
              <a:t>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5</a:t>
            </a:r>
          </a:p>
          <a:p>
            <a:r>
              <a:rPr lang="et-EE" sz="3600" dirty="0"/>
              <a:t>9.klass  </a:t>
            </a:r>
            <a:r>
              <a:rPr lang="et-EE" sz="3600" b="1" dirty="0"/>
              <a:t>8 </a:t>
            </a:r>
            <a:r>
              <a:rPr lang="et-EE" sz="3600" dirty="0"/>
              <a:t>  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6</a:t>
            </a:r>
          </a:p>
          <a:p>
            <a:r>
              <a:rPr lang="et-EE" sz="3200" dirty="0"/>
              <a:t>KOKKU: </a:t>
            </a:r>
            <a:r>
              <a:rPr lang="et-EE" sz="3600" b="1" dirty="0"/>
              <a:t>107 </a:t>
            </a:r>
            <a:r>
              <a:rPr lang="et-EE" sz="2400" b="1" dirty="0"/>
              <a:t>                       52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2442045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>
            <a:extLst>
              <a:ext uri="{FF2B5EF4-FFF2-40B4-BE49-F238E27FC236}">
                <a16:creationId xmlns:a16="http://schemas.microsoft.com/office/drawing/2014/main" id="{B05CAD13-EAA0-4578-8EA7-67070CC8E6D1}"/>
              </a:ext>
            </a:extLst>
          </p:cNvPr>
          <p:cNvSpPr/>
          <p:nvPr/>
        </p:nvSpPr>
        <p:spPr>
          <a:xfrm>
            <a:off x="314960" y="955320"/>
            <a:ext cx="8829040" cy="524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Illuka lasteaiast kooli </a:t>
            </a:r>
            <a:r>
              <a:rPr lang="et-E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et-EE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 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last. </a:t>
            </a:r>
            <a:b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2023 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13 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last. </a:t>
            </a:r>
            <a:b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 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last. </a:t>
            </a:r>
            <a:b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  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last.</a:t>
            </a:r>
            <a:b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2026  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last. </a:t>
            </a:r>
            <a:b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2027  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last.</a:t>
            </a:r>
          </a:p>
        </p:txBody>
      </p:sp>
    </p:spTree>
    <p:extLst>
      <p:ext uri="{BB962C8B-B14F-4D97-AF65-F5344CB8AC3E}">
        <p14:creationId xmlns:p14="http://schemas.microsoft.com/office/powerpoint/2010/main" val="632114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98787F0-6C4C-4165-B3AC-932901ED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/>
              <a:t>Mäetaguse klassid 2022: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2FC99CD-83D2-49C2-BEFA-63066516FD8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229360"/>
            <a:ext cx="8228160" cy="5262880"/>
          </a:xfrm>
        </p:spPr>
        <p:txBody>
          <a:bodyPr/>
          <a:lstStyle/>
          <a:p>
            <a:r>
              <a:rPr lang="et-EE" sz="3600" dirty="0"/>
              <a:t>1.klass  </a:t>
            </a:r>
            <a:r>
              <a:rPr lang="et-EE" sz="3600" b="1" dirty="0"/>
              <a:t>13 </a:t>
            </a:r>
            <a:r>
              <a:rPr lang="et-EE" sz="3600" dirty="0"/>
              <a:t>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0</a:t>
            </a:r>
          </a:p>
          <a:p>
            <a:r>
              <a:rPr lang="et-EE" sz="3600" dirty="0"/>
              <a:t>2.klass  </a:t>
            </a:r>
            <a:r>
              <a:rPr lang="et-EE" sz="3600" b="1" dirty="0"/>
              <a:t>19 </a:t>
            </a:r>
            <a:r>
              <a:rPr lang="et-EE" sz="3600" dirty="0"/>
              <a:t>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1</a:t>
            </a:r>
          </a:p>
          <a:p>
            <a:r>
              <a:rPr lang="et-EE" sz="3600" dirty="0"/>
              <a:t>3.klass  </a:t>
            </a:r>
            <a:r>
              <a:rPr lang="et-EE" sz="3600" b="1" dirty="0"/>
              <a:t>19 </a:t>
            </a:r>
            <a:r>
              <a:rPr lang="et-EE" sz="3600" dirty="0"/>
              <a:t>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2</a:t>
            </a:r>
          </a:p>
          <a:p>
            <a:r>
              <a:rPr lang="et-EE" sz="3600" dirty="0"/>
              <a:t>4.klass  </a:t>
            </a:r>
            <a:r>
              <a:rPr lang="et-EE" sz="3600" b="1" dirty="0"/>
              <a:t>15 </a:t>
            </a:r>
            <a:r>
              <a:rPr lang="et-EE" sz="3600" dirty="0"/>
              <a:t>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1</a:t>
            </a:r>
          </a:p>
          <a:p>
            <a:r>
              <a:rPr lang="et-EE" sz="3600" dirty="0"/>
              <a:t>5.klass  </a:t>
            </a:r>
            <a:r>
              <a:rPr lang="et-EE" sz="3600" b="1" dirty="0"/>
              <a:t>15</a:t>
            </a:r>
            <a:r>
              <a:rPr lang="et-EE" sz="3600" dirty="0"/>
              <a:t> 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1</a:t>
            </a:r>
          </a:p>
          <a:p>
            <a:r>
              <a:rPr lang="et-EE" sz="3600" dirty="0"/>
              <a:t>6.klass  </a:t>
            </a:r>
            <a:r>
              <a:rPr lang="et-EE" sz="3600" b="1" dirty="0"/>
              <a:t>9</a:t>
            </a:r>
            <a:r>
              <a:rPr lang="et-EE" sz="3600" dirty="0"/>
              <a:t>   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1</a:t>
            </a:r>
          </a:p>
          <a:p>
            <a:r>
              <a:rPr lang="et-EE" sz="3600" dirty="0"/>
              <a:t>7.klass  </a:t>
            </a:r>
            <a:r>
              <a:rPr lang="et-EE" sz="3600" b="1" dirty="0"/>
              <a:t>14 </a:t>
            </a:r>
            <a:r>
              <a:rPr lang="et-EE" sz="3600" dirty="0"/>
              <a:t>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4</a:t>
            </a:r>
          </a:p>
          <a:p>
            <a:r>
              <a:rPr lang="et-EE" sz="3600" dirty="0"/>
              <a:t>8.klass  </a:t>
            </a:r>
            <a:r>
              <a:rPr lang="et-EE" sz="3600" b="1" dirty="0"/>
              <a:t>14 </a:t>
            </a:r>
            <a:r>
              <a:rPr lang="et-EE" sz="3600" dirty="0"/>
              <a:t>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2</a:t>
            </a:r>
          </a:p>
          <a:p>
            <a:r>
              <a:rPr lang="et-EE" sz="3600" dirty="0"/>
              <a:t>9.klass  </a:t>
            </a:r>
            <a:r>
              <a:rPr lang="et-EE" sz="3600" b="1" dirty="0"/>
              <a:t>15 </a:t>
            </a:r>
            <a:r>
              <a:rPr lang="et-EE" sz="3600" dirty="0"/>
              <a:t> </a:t>
            </a:r>
            <a:r>
              <a:rPr lang="et-EE" sz="2400" dirty="0"/>
              <a:t>teisest </a:t>
            </a:r>
            <a:r>
              <a:rPr lang="et-EE" sz="2400" dirty="0" err="1"/>
              <a:t>KOVst</a:t>
            </a:r>
            <a:r>
              <a:rPr lang="et-EE" sz="2400" dirty="0"/>
              <a:t>  1</a:t>
            </a:r>
          </a:p>
          <a:p>
            <a:r>
              <a:rPr lang="et-EE" sz="3200" dirty="0"/>
              <a:t>KOKKU: </a:t>
            </a:r>
            <a:r>
              <a:rPr lang="et-EE" sz="3600" b="1" dirty="0"/>
              <a:t>133 </a:t>
            </a:r>
            <a:r>
              <a:rPr lang="et-EE" sz="2400" b="1" dirty="0"/>
              <a:t>                       13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40279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>
            <a:extLst>
              <a:ext uri="{FF2B5EF4-FFF2-40B4-BE49-F238E27FC236}">
                <a16:creationId xmlns:a16="http://schemas.microsoft.com/office/drawing/2014/main" id="{B05CAD13-EAA0-4578-8EA7-67070CC8E6D1}"/>
              </a:ext>
            </a:extLst>
          </p:cNvPr>
          <p:cNvSpPr/>
          <p:nvPr/>
        </p:nvSpPr>
        <p:spPr>
          <a:xfrm>
            <a:off x="314960" y="476653"/>
            <a:ext cx="8829040" cy="524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Mäetaguse lasteaiast kooli 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et-EE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 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last. </a:t>
            </a:r>
            <a:b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2023  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last. </a:t>
            </a:r>
            <a:b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 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last. </a:t>
            </a:r>
            <a:b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  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last.</a:t>
            </a:r>
            <a:b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2026  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last. </a:t>
            </a:r>
            <a:b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2027  </a:t>
            </a:r>
            <a:r>
              <a:rPr lang="et-EE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last (avaldused laekumata).</a:t>
            </a:r>
          </a:p>
        </p:txBody>
      </p:sp>
    </p:spTree>
    <p:extLst>
      <p:ext uri="{BB962C8B-B14F-4D97-AF65-F5344CB8AC3E}">
        <p14:creationId xmlns:p14="http://schemas.microsoft.com/office/powerpoint/2010/main" val="55801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" y="161270"/>
            <a:ext cx="8388220" cy="66782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93041" y="5788291"/>
            <a:ext cx="2998224" cy="992579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 w="889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t-EE" sz="1350" dirty="0">
                <a:solidFill>
                  <a:prstClr val="black"/>
                </a:solidFill>
              </a:rPr>
              <a:t>Territoorium: 1460 km</a:t>
            </a:r>
            <a:r>
              <a:rPr lang="et-EE" sz="1350" baseline="30000" dirty="0">
                <a:solidFill>
                  <a:prstClr val="black"/>
                </a:solidFill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Elanikke: </a:t>
            </a:r>
            <a:r>
              <a:rPr kumimoji="0" lang="et-EE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4658  </a:t>
            </a:r>
            <a:r>
              <a:rPr kumimoji="0" lang="et-EE" sz="13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(01.01.22)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350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kuni 18 a: </a:t>
            </a:r>
            <a:r>
              <a:rPr lang="et-EE" sz="1350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740, </a:t>
            </a:r>
            <a:r>
              <a:rPr lang="et-EE" sz="1350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65+: </a:t>
            </a:r>
            <a:r>
              <a:rPr lang="et-EE" sz="1350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1179</a:t>
            </a:r>
            <a:endParaRPr kumimoji="0" lang="et-EE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350" b="1" baseline="30000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350" b="1" baseline="30000" noProof="0" dirty="0" err="1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Sündivus</a:t>
            </a:r>
            <a:r>
              <a:rPr lang="et-EE" sz="1350" b="1" baseline="30000" noProof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: 30 </a:t>
            </a:r>
            <a:r>
              <a:rPr lang="et-EE" sz="1350" b="1" baseline="30000" noProof="0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last aastas</a:t>
            </a:r>
            <a:endParaRPr kumimoji="0" lang="et-EE" sz="135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66407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>
            <a:extLst>
              <a:ext uri="{FF2B5EF4-FFF2-40B4-BE49-F238E27FC236}">
                <a16:creationId xmlns:a16="http://schemas.microsoft.com/office/drawing/2014/main" id="{023CF42E-E417-434D-9083-135E62C3DF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137"/>
            <a:ext cx="9144000" cy="465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5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pealkiri 2">
            <a:extLst>
              <a:ext uri="{FF2B5EF4-FFF2-40B4-BE49-F238E27FC236}">
                <a16:creationId xmlns:a16="http://schemas.microsoft.com/office/drawing/2014/main" id="{7ADAD53C-5736-4A21-908D-5C1965D48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225" y="486410"/>
            <a:ext cx="6858000" cy="694690"/>
          </a:xfrm>
        </p:spPr>
        <p:txBody>
          <a:bodyPr/>
          <a:lstStyle/>
          <a:p>
            <a:r>
              <a:rPr lang="et-EE" sz="3600" dirty="0"/>
              <a:t>2022 eelarve kulud</a:t>
            </a:r>
          </a:p>
          <a:p>
            <a:endParaRPr lang="et-EE" sz="4800" dirty="0"/>
          </a:p>
          <a:p>
            <a:endParaRPr lang="et-EE" sz="4800" dirty="0"/>
          </a:p>
          <a:p>
            <a:r>
              <a:rPr lang="et-EE" sz="2000" dirty="0"/>
              <a:t>vt slaid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5CE62A25-A843-423F-9458-6CADD98DC0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1"/>
            <a:ext cx="91440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706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AC77979-B829-41AE-B963-F7D2E4B9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Laste arvu muutus 2019 - 2035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FF0DDEC8-634C-4B1C-8E0A-7A0D70411E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51520" cy="483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33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>
            <a:extLst>
              <a:ext uri="{FF2B5EF4-FFF2-40B4-BE49-F238E27FC236}">
                <a16:creationId xmlns:a16="http://schemas.microsoft.com/office/drawing/2014/main" id="{3C1C9EF8-3445-45D9-9812-78E20D77F6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23520"/>
            <a:ext cx="8940799" cy="6492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04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E58980A-31E5-406C-B6E4-906A38EB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20"/>
            <a:ext cx="8228160" cy="1039880"/>
          </a:xfrm>
        </p:spPr>
        <p:txBody>
          <a:bodyPr/>
          <a:lstStyle/>
          <a:p>
            <a:r>
              <a:rPr lang="et-EE" dirty="0"/>
              <a:t>Sünnid 2013 – 2017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F93C286-C06A-45AB-BF35-B90C77402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0127"/>
              </p:ext>
            </p:extLst>
          </p:nvPr>
        </p:nvGraphicFramePr>
        <p:xfrm>
          <a:off x="457200" y="1544320"/>
          <a:ext cx="8228165" cy="500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9867">
                  <a:extLst>
                    <a:ext uri="{9D8B030D-6E8A-4147-A177-3AD203B41FA5}">
                      <a16:colId xmlns:a16="http://schemas.microsoft.com/office/drawing/2014/main" val="2934469619"/>
                    </a:ext>
                  </a:extLst>
                </a:gridCol>
                <a:gridCol w="1051383">
                  <a:extLst>
                    <a:ext uri="{9D8B030D-6E8A-4147-A177-3AD203B41FA5}">
                      <a16:colId xmlns:a16="http://schemas.microsoft.com/office/drawing/2014/main" val="20157227"/>
                    </a:ext>
                  </a:extLst>
                </a:gridCol>
                <a:gridCol w="1051383">
                  <a:extLst>
                    <a:ext uri="{9D8B030D-6E8A-4147-A177-3AD203B41FA5}">
                      <a16:colId xmlns:a16="http://schemas.microsoft.com/office/drawing/2014/main" val="2094652740"/>
                    </a:ext>
                  </a:extLst>
                </a:gridCol>
                <a:gridCol w="1051383">
                  <a:extLst>
                    <a:ext uri="{9D8B030D-6E8A-4147-A177-3AD203B41FA5}">
                      <a16:colId xmlns:a16="http://schemas.microsoft.com/office/drawing/2014/main" val="3331625971"/>
                    </a:ext>
                  </a:extLst>
                </a:gridCol>
                <a:gridCol w="1051383">
                  <a:extLst>
                    <a:ext uri="{9D8B030D-6E8A-4147-A177-3AD203B41FA5}">
                      <a16:colId xmlns:a16="http://schemas.microsoft.com/office/drawing/2014/main" val="2624378270"/>
                    </a:ext>
                  </a:extLst>
                </a:gridCol>
                <a:gridCol w="1051383">
                  <a:extLst>
                    <a:ext uri="{9D8B030D-6E8A-4147-A177-3AD203B41FA5}">
                      <a16:colId xmlns:a16="http://schemas.microsoft.com/office/drawing/2014/main" val="1952643216"/>
                    </a:ext>
                  </a:extLst>
                </a:gridCol>
                <a:gridCol w="1051383">
                  <a:extLst>
                    <a:ext uri="{9D8B030D-6E8A-4147-A177-3AD203B41FA5}">
                      <a16:colId xmlns:a16="http://schemas.microsoft.com/office/drawing/2014/main" val="3475836037"/>
                    </a:ext>
                  </a:extLst>
                </a:gridCol>
              </a:tblGrid>
              <a:tr h="8068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Vald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sündinud laste arv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Kokku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14669903"/>
                  </a:ext>
                </a:extLst>
              </a:tr>
              <a:tr h="593505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2013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2014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2015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2016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2017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679217"/>
                  </a:ext>
                </a:extLst>
              </a:tr>
              <a:tr h="593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Iisaku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8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6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6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38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27053543"/>
                  </a:ext>
                </a:extLst>
              </a:tr>
              <a:tr h="593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Illuka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 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11145559"/>
                  </a:ext>
                </a:extLst>
              </a:tr>
              <a:tr h="593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Mäetaguse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22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33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27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21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22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125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85346104"/>
                  </a:ext>
                </a:extLst>
              </a:tr>
              <a:tr h="593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Tudulinna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9298421"/>
                  </a:ext>
                </a:extLst>
              </a:tr>
              <a:tr h="617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Alajõe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17398478"/>
                  </a:ext>
                </a:extLst>
              </a:tr>
              <a:tr h="617245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(Teiste ühinenud valdade andmed puuduvad)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163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86196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59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F24A364-9BC8-4AFE-83B7-79F21844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Sünnid 2018 - 2021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8292E7D-16B8-4B20-A8D8-5255EE28F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63304"/>
              </p:ext>
            </p:extLst>
          </p:nvPr>
        </p:nvGraphicFramePr>
        <p:xfrm>
          <a:off x="233680" y="1562760"/>
          <a:ext cx="8676643" cy="5081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4509">
                  <a:extLst>
                    <a:ext uri="{9D8B030D-6E8A-4147-A177-3AD203B41FA5}">
                      <a16:colId xmlns:a16="http://schemas.microsoft.com/office/drawing/2014/main" val="3829553556"/>
                    </a:ext>
                  </a:extLst>
                </a:gridCol>
                <a:gridCol w="1108689">
                  <a:extLst>
                    <a:ext uri="{9D8B030D-6E8A-4147-A177-3AD203B41FA5}">
                      <a16:colId xmlns:a16="http://schemas.microsoft.com/office/drawing/2014/main" val="3950707367"/>
                    </a:ext>
                  </a:extLst>
                </a:gridCol>
                <a:gridCol w="1108689">
                  <a:extLst>
                    <a:ext uri="{9D8B030D-6E8A-4147-A177-3AD203B41FA5}">
                      <a16:colId xmlns:a16="http://schemas.microsoft.com/office/drawing/2014/main" val="3870755464"/>
                    </a:ext>
                  </a:extLst>
                </a:gridCol>
                <a:gridCol w="1108689">
                  <a:extLst>
                    <a:ext uri="{9D8B030D-6E8A-4147-A177-3AD203B41FA5}">
                      <a16:colId xmlns:a16="http://schemas.microsoft.com/office/drawing/2014/main" val="456155030"/>
                    </a:ext>
                  </a:extLst>
                </a:gridCol>
                <a:gridCol w="1108689">
                  <a:extLst>
                    <a:ext uri="{9D8B030D-6E8A-4147-A177-3AD203B41FA5}">
                      <a16:colId xmlns:a16="http://schemas.microsoft.com/office/drawing/2014/main" val="4003260891"/>
                    </a:ext>
                  </a:extLst>
                </a:gridCol>
                <a:gridCol w="1108689">
                  <a:extLst>
                    <a:ext uri="{9D8B030D-6E8A-4147-A177-3AD203B41FA5}">
                      <a16:colId xmlns:a16="http://schemas.microsoft.com/office/drawing/2014/main" val="315815151"/>
                    </a:ext>
                  </a:extLst>
                </a:gridCol>
                <a:gridCol w="1108689">
                  <a:extLst>
                    <a:ext uri="{9D8B030D-6E8A-4147-A177-3AD203B41FA5}">
                      <a16:colId xmlns:a16="http://schemas.microsoft.com/office/drawing/2014/main" val="3515720016"/>
                    </a:ext>
                  </a:extLst>
                </a:gridCol>
              </a:tblGrid>
              <a:tr h="6476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smtClean="0">
                          <a:effectLst/>
                        </a:rPr>
                        <a:t>Piirkond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sündinud laste arv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Kokku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79473089"/>
                  </a:ext>
                </a:extLst>
              </a:tr>
              <a:tr h="64769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2018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2019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2020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2021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380160"/>
                  </a:ext>
                </a:extLst>
              </a:tr>
              <a:tr h="622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Iisaku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9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8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11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33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68768695"/>
                  </a:ext>
                </a:extLst>
              </a:tr>
              <a:tr h="622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Illuka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7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7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9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11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34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61637736"/>
                  </a:ext>
                </a:extLst>
              </a:tr>
              <a:tr h="622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Mäetaguse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16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13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17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13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59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23999174"/>
                  </a:ext>
                </a:extLst>
              </a:tr>
              <a:tr h="622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Tudulinna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4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8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29584315"/>
                  </a:ext>
                </a:extLst>
              </a:tr>
              <a:tr h="647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Alajõe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0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4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90643648"/>
                  </a:ext>
                </a:extLst>
              </a:tr>
              <a:tr h="647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Kokku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30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33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38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 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37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138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54285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07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1E8647D-6B07-40D5-BCAD-5BCD2DD5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/>
              <a:t>Alutaguse valla õpilased teistes koolides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EF9F6533-C227-48FC-8EC4-FBE20F94C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62783"/>
              </p:ext>
            </p:extLst>
          </p:nvPr>
        </p:nvGraphicFramePr>
        <p:xfrm>
          <a:off x="182880" y="1219200"/>
          <a:ext cx="8778237" cy="5510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4561">
                  <a:extLst>
                    <a:ext uri="{9D8B030D-6E8A-4147-A177-3AD203B41FA5}">
                      <a16:colId xmlns:a16="http://schemas.microsoft.com/office/drawing/2014/main" val="4101154423"/>
                    </a:ext>
                  </a:extLst>
                </a:gridCol>
                <a:gridCol w="1431558">
                  <a:extLst>
                    <a:ext uri="{9D8B030D-6E8A-4147-A177-3AD203B41FA5}">
                      <a16:colId xmlns:a16="http://schemas.microsoft.com/office/drawing/2014/main" val="484945676"/>
                    </a:ext>
                  </a:extLst>
                </a:gridCol>
                <a:gridCol w="1352027">
                  <a:extLst>
                    <a:ext uri="{9D8B030D-6E8A-4147-A177-3AD203B41FA5}">
                      <a16:colId xmlns:a16="http://schemas.microsoft.com/office/drawing/2014/main" val="735196003"/>
                    </a:ext>
                  </a:extLst>
                </a:gridCol>
                <a:gridCol w="795311">
                  <a:extLst>
                    <a:ext uri="{9D8B030D-6E8A-4147-A177-3AD203B41FA5}">
                      <a16:colId xmlns:a16="http://schemas.microsoft.com/office/drawing/2014/main" val="2328370716"/>
                    </a:ext>
                  </a:extLst>
                </a:gridCol>
                <a:gridCol w="1054780">
                  <a:extLst>
                    <a:ext uri="{9D8B030D-6E8A-4147-A177-3AD203B41FA5}">
                      <a16:colId xmlns:a16="http://schemas.microsoft.com/office/drawing/2014/main" val="3262392884"/>
                    </a:ext>
                  </a:extLst>
                </a:gridCol>
              </a:tblGrid>
              <a:tr h="444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KOOLI NIMETUS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ALGKL 1-6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PÕHIK 7-9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GÜM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KOKKU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2440966340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Ahtme 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733399627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Avinurme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10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4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 dirty="0">
                          <a:effectLst/>
                        </a:rPr>
                        <a:t>17</a:t>
                      </a:r>
                      <a:endParaRPr lang="et-E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950896074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Elva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861663810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Jõhvi Põhikool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9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5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14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285152799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Jõhvi Vene Põhikool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5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6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109852827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Kiigemetsa 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3069161823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Kohtla-Järve Ahtme Põhikool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7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10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2202460701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Kohtla-Järve Järve 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3092685083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Kohtla-Järve Maleva Põhikool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8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9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17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1411117625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Kohtla-Järve Slaavi Põhikool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2134961548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Kohtla-Järve Tammiku Põhikool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4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6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4040046781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Lohusuu 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4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2785978584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Martna Põhikool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1656661559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Sillamäe Eesti Põhikool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1030313171"/>
                  </a:ext>
                </a:extLst>
              </a:tr>
              <a:tr h="425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Tallinna Konstantin Pätsi Vabaõhukool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269078012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Kadrioru Saksa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105920289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Kohtla-Nõmme 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1390038830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Nõo Põhikool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3026096530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Tallinna Kivimäe Põhikool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2504665572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Hugo Treffneri Gümnaasium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 dirty="0">
                          <a:effectLst/>
                        </a:rPr>
                        <a:t>1</a:t>
                      </a:r>
                      <a:endParaRPr lang="et-E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 anchor="b"/>
                </a:tc>
                <a:extLst>
                  <a:ext uri="{0D108BD9-81ED-4DB2-BD59-A6C34878D82A}">
                    <a16:rowId xmlns:a16="http://schemas.microsoft.com/office/drawing/2014/main" val="1088110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2474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</TotalTime>
  <Words>856</Words>
  <Application>Microsoft Office PowerPoint</Application>
  <PresentationFormat>Ekraaniseanss (4:3)</PresentationFormat>
  <Paragraphs>413</Paragraphs>
  <Slides>18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18</vt:i4>
      </vt:variant>
    </vt:vector>
  </HeadingPairs>
  <TitlesOfParts>
    <vt:vector size="23" baseType="lpstr">
      <vt:lpstr>Arial</vt:lpstr>
      <vt:lpstr>Calibri</vt:lpstr>
      <vt:lpstr>DejaVu Sans</vt:lpstr>
      <vt:lpstr>Times New Roman</vt:lpstr>
      <vt:lpstr>1_Office Theme</vt:lpstr>
      <vt:lpstr>Alutaguse valla haridusvõrgu hetkeolukord </vt:lpstr>
      <vt:lpstr>PowerPointi esitlus</vt:lpstr>
      <vt:lpstr>PowerPointi esitlus</vt:lpstr>
      <vt:lpstr>PowerPointi esitlus</vt:lpstr>
      <vt:lpstr>Laste arvu muutus 2019 - 2035</vt:lpstr>
      <vt:lpstr>PowerPointi esitlus</vt:lpstr>
      <vt:lpstr>Sünnid 2013 – 2017</vt:lpstr>
      <vt:lpstr>Sünnid 2018 - 2021</vt:lpstr>
      <vt:lpstr>Alutaguse valla õpilased teistes koolides</vt:lpstr>
      <vt:lpstr>Alutaguse valla õpilased teistes koolides</vt:lpstr>
      <vt:lpstr>Alutaguse valla õpilased kutseõppes</vt:lpstr>
      <vt:lpstr>Iisaku klassid 2022:</vt:lpstr>
      <vt:lpstr>Iisaku klassid 2022:</vt:lpstr>
      <vt:lpstr>PowerPointi esitlus</vt:lpstr>
      <vt:lpstr>Illuka klassid 2022:</vt:lpstr>
      <vt:lpstr>PowerPointi esitlus</vt:lpstr>
      <vt:lpstr>Mäetaguse klassid 2022: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Tauno Võhmar</dc:creator>
  <cp:lastModifiedBy>Lehti Targijainen</cp:lastModifiedBy>
  <cp:revision>115</cp:revision>
  <dcterms:modified xsi:type="dcterms:W3CDTF">2022-04-16T09:04:22Z</dcterms:modified>
</cp:coreProperties>
</file>